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1"/>
  </p:sldMasterIdLst>
  <p:notesMasterIdLst>
    <p:notesMasterId r:id="rId18"/>
  </p:notesMasterIdLst>
  <p:sldIdLst>
    <p:sldId id="256" r:id="rId2"/>
    <p:sldId id="259" r:id="rId3"/>
    <p:sldId id="260" r:id="rId4"/>
    <p:sldId id="263" r:id="rId5"/>
    <p:sldId id="261" r:id="rId6"/>
    <p:sldId id="264" r:id="rId7"/>
    <p:sldId id="265" r:id="rId8"/>
    <p:sldId id="266" r:id="rId9"/>
    <p:sldId id="262" r:id="rId10"/>
    <p:sldId id="267" r:id="rId11"/>
    <p:sldId id="269" r:id="rId12"/>
    <p:sldId id="268" r:id="rId13"/>
    <p:sldId id="270" r:id="rId14"/>
    <p:sldId id="271"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232" autoAdjust="0"/>
  </p:normalViewPr>
  <p:slideViewPr>
    <p:cSldViewPr snapToGrid="0">
      <p:cViewPr varScale="1">
        <p:scale>
          <a:sx n="85" d="100"/>
          <a:sy n="85" d="100"/>
        </p:scale>
        <p:origin x="726" y="78"/>
      </p:cViewPr>
      <p:guideLst/>
    </p:cSldViewPr>
  </p:slideViewPr>
  <p:outlineViewPr>
    <p:cViewPr>
      <p:scale>
        <a:sx n="33" d="100"/>
        <a:sy n="33" d="100"/>
      </p:scale>
      <p:origin x="0" y="-146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D96BE-63A2-4195-B73E-4F6A195EF82D}" type="datetimeFigureOut">
              <a:rPr lang="en-US" smtClean="0"/>
              <a:t>11/12/2019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FBC76-E82E-420F-947D-7F01191B4487}" type="slidenum">
              <a:rPr lang="en-US" smtClean="0"/>
              <a:t>‹#›</a:t>
            </a:fld>
            <a:endParaRPr lang="en-US"/>
          </a:p>
        </p:txBody>
      </p:sp>
    </p:spTree>
    <p:extLst>
      <p:ext uri="{BB962C8B-B14F-4D97-AF65-F5344CB8AC3E}">
        <p14:creationId xmlns:p14="http://schemas.microsoft.com/office/powerpoint/2010/main" val="129852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9F2591-7557-4673-B1E7-EA81B73F70F5}"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45959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E786D5-F570-49FA-A4C3-C9CCA895F1C6}"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66718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C9B3E-0852-45D3-A036-3B03E2E4D3BB}"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D4886-EE87-400E-B18A-B6298C20C33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550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F6FBC7C-A119-4D09-BEB0-F52B17D6F42B}"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3333498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0F75C6E-6F02-4EA8-AB71-C19BFDD5B99A}"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D4886-EE87-400E-B18A-B6298C20C33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67614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9D022A-E5F2-4C9E-B6A9-4960D7DF7069}"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2615502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084DC-5210-4C67-8AC5-2BC84F10231C}"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388357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A8961-3E3B-47B4-985A-6D3D13A35268}"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3567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E1ED98-211D-488D-923B-44143EB5E86D}"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139307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0C1BCC-991E-4062-8A88-331EA5C29D51}" type="datetime1">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153419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32ED10-6856-4A86-9E00-444D0DE5E2E9}"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35303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84F0AB-DA57-475E-A4C1-A4DC2BBA6ADF}" type="datetime1">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4309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C992AF-3EC8-448E-8706-39A523CE0A57}" type="datetime1">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3903351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E9E21-A4D0-4E6A-9958-BBFD6F05CE75}" type="datetime1">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410879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EAADFC-AE0D-4969-AC92-A2F067737BDE}"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132807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C1DF24-2ABA-49AB-91BD-EA28B25551EF}" type="datetime1">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D4886-EE87-400E-B18A-B6298C20C33C}" type="slidenum">
              <a:rPr lang="en-US" smtClean="0"/>
              <a:t>‹#›</a:t>
            </a:fld>
            <a:endParaRPr lang="en-US"/>
          </a:p>
        </p:txBody>
      </p:sp>
    </p:spTree>
    <p:extLst>
      <p:ext uri="{BB962C8B-B14F-4D97-AF65-F5344CB8AC3E}">
        <p14:creationId xmlns:p14="http://schemas.microsoft.com/office/powerpoint/2010/main" val="177356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A08B309-41FC-4591-AE4C-25E7B75F813E}" type="datetime1">
              <a:rPr lang="en-US" smtClean="0"/>
              <a:t>11/12/2019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D4886-EE87-400E-B18A-B6298C20C33C}" type="slidenum">
              <a:rPr lang="en-US" smtClean="0"/>
              <a:t>‹#›</a:t>
            </a:fld>
            <a:endParaRPr lang="en-US"/>
          </a:p>
        </p:txBody>
      </p:sp>
    </p:spTree>
    <p:extLst>
      <p:ext uri="{BB962C8B-B14F-4D97-AF65-F5344CB8AC3E}">
        <p14:creationId xmlns:p14="http://schemas.microsoft.com/office/powerpoint/2010/main" val="30172603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15EA-5750-4427-94D0-16EEB6276514}"/>
              </a:ext>
            </a:extLst>
          </p:cNvPr>
          <p:cNvSpPr>
            <a:spLocks noGrp="1"/>
          </p:cNvSpPr>
          <p:nvPr>
            <p:ph type="ctrTitle"/>
          </p:nvPr>
        </p:nvSpPr>
        <p:spPr/>
        <p:txBody>
          <a:bodyPr/>
          <a:lstStyle/>
          <a:p>
            <a:r>
              <a:rPr lang="en-US" dirty="0"/>
              <a:t>The Future of Soils</a:t>
            </a:r>
          </a:p>
        </p:txBody>
      </p:sp>
      <p:sp>
        <p:nvSpPr>
          <p:cNvPr id="3" name="Subtitle 2">
            <a:extLst>
              <a:ext uri="{FF2B5EF4-FFF2-40B4-BE49-F238E27FC236}">
                <a16:creationId xmlns:a16="http://schemas.microsoft.com/office/drawing/2014/main" id="{9D3C4D2F-0EAC-4D70-BE39-33646C760A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2855807-A055-4515-8ECB-8E0F9252CA10}"/>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7" name="Picture 6">
            <a:extLst>
              <a:ext uri="{FF2B5EF4-FFF2-40B4-BE49-F238E27FC236}">
                <a16:creationId xmlns:a16="http://schemas.microsoft.com/office/drawing/2014/main" id="{CD7B1C8C-79E3-4D40-B65A-393B53CE997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9" name="Picture 8">
            <a:extLst>
              <a:ext uri="{FF2B5EF4-FFF2-40B4-BE49-F238E27FC236}">
                <a16:creationId xmlns:a16="http://schemas.microsoft.com/office/drawing/2014/main" id="{95051B1F-556C-466F-A385-F550D62E02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Tree>
    <p:extLst>
      <p:ext uri="{BB962C8B-B14F-4D97-AF65-F5344CB8AC3E}">
        <p14:creationId xmlns:p14="http://schemas.microsoft.com/office/powerpoint/2010/main" val="1949121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6" y="624110"/>
            <a:ext cx="5675586" cy="1280890"/>
          </a:xfrm>
        </p:spPr>
        <p:txBody>
          <a:bodyPr>
            <a:normAutofit fontScale="90000"/>
          </a:bodyPr>
          <a:lstStyle/>
          <a:p>
            <a:r>
              <a:rPr lang="en-US" dirty="0"/>
              <a:t>Best Management Practice - cropland</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r>
              <a:rPr lang="en-US" dirty="0"/>
              <a:t>No-till planting or conservation tillage planting</a:t>
            </a:r>
          </a:p>
          <a:p>
            <a:pPr lvl="1"/>
            <a:r>
              <a:rPr lang="en-US" dirty="0"/>
              <a:t>Minimize disturbance of soil microbiome</a:t>
            </a:r>
          </a:p>
          <a:p>
            <a:pPr lvl="1"/>
            <a:r>
              <a:rPr lang="en-US" dirty="0"/>
              <a:t>Increase organic matter left on fields</a:t>
            </a:r>
          </a:p>
          <a:p>
            <a:endParaRPr lang="en-US" dirty="0"/>
          </a:p>
          <a:p>
            <a:r>
              <a:rPr lang="en-US" dirty="0"/>
              <a:t>Occasional tillage or conservation tillage</a:t>
            </a:r>
          </a:p>
          <a:p>
            <a:pPr lvl="1"/>
            <a:r>
              <a:rPr lang="en-US" dirty="0"/>
              <a:t>Changes soil temperature and moisture that can be more hospitable to some microbes</a:t>
            </a:r>
          </a:p>
          <a:p>
            <a:pPr lvl="1"/>
            <a:r>
              <a:rPr lang="en-US" dirty="0"/>
              <a:t>Can change the organic matter distribution in the soil making it available throughout the rhizosphere</a:t>
            </a:r>
          </a:p>
          <a:p>
            <a:endParaRPr lang="en-US" dirty="0"/>
          </a:p>
        </p:txBody>
      </p:sp>
      <p:pic>
        <p:nvPicPr>
          <p:cNvPr id="3" name="Picture 2">
            <a:extLst>
              <a:ext uri="{FF2B5EF4-FFF2-40B4-BE49-F238E27FC236}">
                <a16:creationId xmlns:a16="http://schemas.microsoft.com/office/drawing/2014/main" id="{46DF9958-CD24-4A67-84DC-8E378D9E541E}"/>
              </a:ext>
            </a:extLst>
          </p:cNvPr>
          <p:cNvPicPr>
            <a:picLocks noChangeAspect="1"/>
          </p:cNvPicPr>
          <p:nvPr/>
        </p:nvPicPr>
        <p:blipFill>
          <a:blip r:embed="rId5"/>
          <a:stretch>
            <a:fillRect/>
          </a:stretch>
        </p:blipFill>
        <p:spPr>
          <a:xfrm>
            <a:off x="8501974" y="177841"/>
            <a:ext cx="3516438" cy="2418528"/>
          </a:xfrm>
          <a:prstGeom prst="rect">
            <a:avLst/>
          </a:prstGeom>
        </p:spPr>
      </p:pic>
      <p:sp>
        <p:nvSpPr>
          <p:cNvPr id="7" name="Slide Number Placeholder 6">
            <a:extLst>
              <a:ext uri="{FF2B5EF4-FFF2-40B4-BE49-F238E27FC236}">
                <a16:creationId xmlns:a16="http://schemas.microsoft.com/office/drawing/2014/main" id="{343E702E-B09A-4DB7-B9AC-6D73475AB05A}"/>
              </a:ext>
            </a:extLst>
          </p:cNvPr>
          <p:cNvSpPr>
            <a:spLocks noGrp="1"/>
          </p:cNvSpPr>
          <p:nvPr>
            <p:ph type="sldNum" sz="quarter" idx="12"/>
          </p:nvPr>
        </p:nvSpPr>
        <p:spPr/>
        <p:txBody>
          <a:bodyPr/>
          <a:lstStyle/>
          <a:p>
            <a:fld id="{BFED4886-EE87-400E-B18A-B6298C20C33C}" type="slidenum">
              <a:rPr lang="en-US" smtClean="0"/>
              <a:t>10</a:t>
            </a:fld>
            <a:endParaRPr lang="en-US"/>
          </a:p>
        </p:txBody>
      </p:sp>
    </p:spTree>
    <p:extLst>
      <p:ext uri="{BB962C8B-B14F-4D97-AF65-F5344CB8AC3E}">
        <p14:creationId xmlns:p14="http://schemas.microsoft.com/office/powerpoint/2010/main" val="241257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6" y="624110"/>
            <a:ext cx="5257296" cy="1280890"/>
          </a:xfrm>
        </p:spPr>
        <p:txBody>
          <a:bodyPr>
            <a:normAutofit fontScale="90000"/>
          </a:bodyPr>
          <a:lstStyle/>
          <a:p>
            <a:r>
              <a:rPr lang="en-US" dirty="0"/>
              <a:t>Best Management Practice - cropland</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r>
              <a:rPr lang="en-US" dirty="0"/>
              <a:t>Fertility management</a:t>
            </a:r>
          </a:p>
          <a:p>
            <a:pPr lvl="1"/>
            <a:r>
              <a:rPr lang="en-US" dirty="0"/>
              <a:t>Add animal manure to increase organic matter</a:t>
            </a:r>
          </a:p>
          <a:p>
            <a:pPr lvl="1"/>
            <a:r>
              <a:rPr lang="en-US" dirty="0"/>
              <a:t>Apply soil amendments (fertilizer) based on soil tests and only apply where needed</a:t>
            </a:r>
          </a:p>
          <a:p>
            <a:endParaRPr lang="en-US" dirty="0"/>
          </a:p>
          <a:p>
            <a:r>
              <a:rPr lang="en-US" dirty="0"/>
              <a:t>Buffer strips along edge of field, terraces, grassed waterways, and prairie strips in fields</a:t>
            </a:r>
          </a:p>
          <a:p>
            <a:pPr lvl="1"/>
            <a:r>
              <a:rPr lang="en-US" dirty="0"/>
              <a:t>Slow water movement across fields</a:t>
            </a:r>
          </a:p>
          <a:p>
            <a:pPr lvl="1"/>
            <a:r>
              <a:rPr lang="en-US" dirty="0"/>
              <a:t>Minimize soil erosion from fields</a:t>
            </a:r>
          </a:p>
          <a:p>
            <a:endParaRPr lang="en-US" dirty="0"/>
          </a:p>
        </p:txBody>
      </p:sp>
      <p:pic>
        <p:nvPicPr>
          <p:cNvPr id="3" name="Picture 2">
            <a:extLst>
              <a:ext uri="{FF2B5EF4-FFF2-40B4-BE49-F238E27FC236}">
                <a16:creationId xmlns:a16="http://schemas.microsoft.com/office/drawing/2014/main" id="{CA45ABD9-748C-401D-8B0D-83F0246BD335}"/>
              </a:ext>
            </a:extLst>
          </p:cNvPr>
          <p:cNvPicPr>
            <a:picLocks noChangeAspect="1"/>
          </p:cNvPicPr>
          <p:nvPr/>
        </p:nvPicPr>
        <p:blipFill>
          <a:blip r:embed="rId5"/>
          <a:stretch>
            <a:fillRect/>
          </a:stretch>
        </p:blipFill>
        <p:spPr>
          <a:xfrm>
            <a:off x="8136792" y="192425"/>
            <a:ext cx="3859843" cy="2142213"/>
          </a:xfrm>
          <a:prstGeom prst="rect">
            <a:avLst/>
          </a:prstGeom>
        </p:spPr>
      </p:pic>
      <p:sp>
        <p:nvSpPr>
          <p:cNvPr id="7" name="Slide Number Placeholder 6">
            <a:extLst>
              <a:ext uri="{FF2B5EF4-FFF2-40B4-BE49-F238E27FC236}">
                <a16:creationId xmlns:a16="http://schemas.microsoft.com/office/drawing/2014/main" id="{25F8D454-6647-46F7-BBD5-398328416F4E}"/>
              </a:ext>
            </a:extLst>
          </p:cNvPr>
          <p:cNvSpPr>
            <a:spLocks noGrp="1"/>
          </p:cNvSpPr>
          <p:nvPr>
            <p:ph type="sldNum" sz="quarter" idx="12"/>
          </p:nvPr>
        </p:nvSpPr>
        <p:spPr/>
        <p:txBody>
          <a:bodyPr/>
          <a:lstStyle/>
          <a:p>
            <a:fld id="{BFED4886-EE87-400E-B18A-B6298C20C33C}" type="slidenum">
              <a:rPr lang="en-US" smtClean="0"/>
              <a:t>11</a:t>
            </a:fld>
            <a:endParaRPr lang="en-US"/>
          </a:p>
        </p:txBody>
      </p:sp>
    </p:spTree>
    <p:extLst>
      <p:ext uri="{BB962C8B-B14F-4D97-AF65-F5344CB8AC3E}">
        <p14:creationId xmlns:p14="http://schemas.microsoft.com/office/powerpoint/2010/main" val="237441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6" y="624110"/>
            <a:ext cx="5626946" cy="1280890"/>
          </a:xfrm>
        </p:spPr>
        <p:txBody>
          <a:bodyPr>
            <a:normAutofit fontScale="90000"/>
          </a:bodyPr>
          <a:lstStyle/>
          <a:p>
            <a:r>
              <a:rPr lang="en-US" dirty="0"/>
              <a:t>Best Management Practice - cropland</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r>
              <a:rPr lang="en-US" dirty="0"/>
              <a:t>Precision agriculture</a:t>
            </a:r>
          </a:p>
          <a:p>
            <a:pPr lvl="1"/>
            <a:r>
              <a:rPr lang="en-US" dirty="0"/>
              <a:t>Minimizes machinery passes on the field which can then minimize soil compaction</a:t>
            </a:r>
          </a:p>
          <a:p>
            <a:pPr lvl="1"/>
            <a:r>
              <a:rPr lang="en-US" dirty="0"/>
              <a:t>Apply pesticides and fertilizers at the right time to maximize efficacy and minimize negative impacts</a:t>
            </a:r>
          </a:p>
          <a:p>
            <a:endParaRPr lang="en-US" dirty="0"/>
          </a:p>
          <a:p>
            <a:r>
              <a:rPr lang="en-US" dirty="0"/>
              <a:t>Perennial crops when possible</a:t>
            </a:r>
          </a:p>
          <a:p>
            <a:pPr lvl="1"/>
            <a:r>
              <a:rPr lang="en-US" dirty="0"/>
              <a:t>Promotes continued symbiotic relationships</a:t>
            </a:r>
          </a:p>
          <a:p>
            <a:pPr marL="0" indent="0">
              <a:buNone/>
            </a:pPr>
            <a:endParaRPr lang="en-US" dirty="0"/>
          </a:p>
        </p:txBody>
      </p:sp>
      <p:pic>
        <p:nvPicPr>
          <p:cNvPr id="3" name="Picture 2">
            <a:extLst>
              <a:ext uri="{FF2B5EF4-FFF2-40B4-BE49-F238E27FC236}">
                <a16:creationId xmlns:a16="http://schemas.microsoft.com/office/drawing/2014/main" id="{0306A469-3EEA-4CDC-AAD9-A60C1FED51FB}"/>
              </a:ext>
            </a:extLst>
          </p:cNvPr>
          <p:cNvPicPr>
            <a:picLocks noChangeAspect="1"/>
          </p:cNvPicPr>
          <p:nvPr/>
        </p:nvPicPr>
        <p:blipFill>
          <a:blip r:embed="rId5"/>
          <a:stretch>
            <a:fillRect/>
          </a:stretch>
        </p:blipFill>
        <p:spPr>
          <a:xfrm>
            <a:off x="8313748" y="170764"/>
            <a:ext cx="3687752" cy="1962836"/>
          </a:xfrm>
          <a:prstGeom prst="rect">
            <a:avLst/>
          </a:prstGeom>
        </p:spPr>
      </p:pic>
      <p:sp>
        <p:nvSpPr>
          <p:cNvPr id="7" name="Slide Number Placeholder 6">
            <a:extLst>
              <a:ext uri="{FF2B5EF4-FFF2-40B4-BE49-F238E27FC236}">
                <a16:creationId xmlns:a16="http://schemas.microsoft.com/office/drawing/2014/main" id="{B6139B15-E4D6-41CC-A47F-7962EC6D63FC}"/>
              </a:ext>
            </a:extLst>
          </p:cNvPr>
          <p:cNvSpPr>
            <a:spLocks noGrp="1"/>
          </p:cNvSpPr>
          <p:nvPr>
            <p:ph type="sldNum" sz="quarter" idx="12"/>
          </p:nvPr>
        </p:nvSpPr>
        <p:spPr/>
        <p:txBody>
          <a:bodyPr/>
          <a:lstStyle/>
          <a:p>
            <a:fld id="{BFED4886-EE87-400E-B18A-B6298C20C33C}" type="slidenum">
              <a:rPr lang="en-US" smtClean="0"/>
              <a:t>12</a:t>
            </a:fld>
            <a:endParaRPr lang="en-US"/>
          </a:p>
        </p:txBody>
      </p:sp>
    </p:spTree>
    <p:extLst>
      <p:ext uri="{BB962C8B-B14F-4D97-AF65-F5344CB8AC3E}">
        <p14:creationId xmlns:p14="http://schemas.microsoft.com/office/powerpoint/2010/main" val="316548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5" y="624110"/>
            <a:ext cx="5860411" cy="1280890"/>
          </a:xfrm>
        </p:spPr>
        <p:txBody>
          <a:bodyPr>
            <a:normAutofit fontScale="90000"/>
          </a:bodyPr>
          <a:lstStyle/>
          <a:p>
            <a:r>
              <a:rPr lang="en-US" dirty="0"/>
              <a:t>Best Management Practice - cropland</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772817"/>
            <a:ext cx="8915400" cy="4460032"/>
          </a:xfrm>
        </p:spPr>
        <p:txBody>
          <a:bodyPr>
            <a:normAutofit fontScale="92500" lnSpcReduction="10000"/>
          </a:bodyPr>
          <a:lstStyle/>
          <a:p>
            <a:r>
              <a:rPr lang="en-US" dirty="0"/>
              <a:t>Crop rotation</a:t>
            </a:r>
          </a:p>
          <a:p>
            <a:pPr lvl="1"/>
            <a:r>
              <a:rPr lang="en-US" dirty="0"/>
              <a:t>Can influence quantity and quality of organic matter</a:t>
            </a:r>
          </a:p>
          <a:p>
            <a:pPr lvl="1"/>
            <a:r>
              <a:rPr lang="en-US" dirty="0"/>
              <a:t>Affects hosting ability</a:t>
            </a:r>
          </a:p>
          <a:p>
            <a:pPr lvl="2"/>
            <a:r>
              <a:rPr lang="en-US" dirty="0"/>
              <a:t>Breaks pathogen cycles</a:t>
            </a:r>
          </a:p>
          <a:p>
            <a:pPr lvl="2"/>
            <a:r>
              <a:rPr lang="en-US" dirty="0"/>
              <a:t>Promotes symbiotic relationships with different species </a:t>
            </a:r>
          </a:p>
          <a:p>
            <a:endParaRPr lang="en-US" dirty="0"/>
          </a:p>
          <a:p>
            <a:r>
              <a:rPr lang="en-US" dirty="0"/>
              <a:t>Cover crops</a:t>
            </a:r>
          </a:p>
          <a:p>
            <a:pPr lvl="1"/>
            <a:r>
              <a:rPr lang="en-US" dirty="0"/>
              <a:t>Help reduce erosion during fallow months</a:t>
            </a:r>
          </a:p>
          <a:p>
            <a:pPr lvl="1"/>
            <a:r>
              <a:rPr lang="en-US" dirty="0"/>
              <a:t>Promotes continual symbiotic relationship when cash crop is not actively growing</a:t>
            </a:r>
          </a:p>
          <a:p>
            <a:pPr lvl="1"/>
            <a:r>
              <a:rPr lang="en-US" dirty="0"/>
              <a:t>Helps store nutrients like phosphorus that could be lost during erosion</a:t>
            </a:r>
          </a:p>
          <a:p>
            <a:pPr lvl="1"/>
            <a:r>
              <a:rPr lang="en-US" dirty="0"/>
              <a:t>Helps build soil structure including macropore spaces</a:t>
            </a:r>
          </a:p>
          <a:p>
            <a:pPr lvl="1"/>
            <a:r>
              <a:rPr lang="en-US" dirty="0"/>
              <a:t>Helps reduce soil compaction from heavy machinery</a:t>
            </a:r>
          </a:p>
          <a:p>
            <a:pPr lvl="1"/>
            <a:r>
              <a:rPr lang="en-US" dirty="0"/>
              <a:t>Helps increase organic matter in soil</a:t>
            </a:r>
          </a:p>
          <a:p>
            <a:endParaRPr lang="en-US" dirty="0"/>
          </a:p>
        </p:txBody>
      </p:sp>
      <p:pic>
        <p:nvPicPr>
          <p:cNvPr id="3" name="Picture 2">
            <a:extLst>
              <a:ext uri="{FF2B5EF4-FFF2-40B4-BE49-F238E27FC236}">
                <a16:creationId xmlns:a16="http://schemas.microsoft.com/office/drawing/2014/main" id="{DF4378DD-1B1D-40E1-B176-B37F63D42450}"/>
              </a:ext>
            </a:extLst>
          </p:cNvPr>
          <p:cNvPicPr>
            <a:picLocks noChangeAspect="1"/>
          </p:cNvPicPr>
          <p:nvPr/>
        </p:nvPicPr>
        <p:blipFill>
          <a:blip r:embed="rId5"/>
          <a:stretch>
            <a:fillRect/>
          </a:stretch>
        </p:blipFill>
        <p:spPr>
          <a:xfrm>
            <a:off x="8560390" y="175504"/>
            <a:ext cx="3466239" cy="2305049"/>
          </a:xfrm>
          <a:prstGeom prst="rect">
            <a:avLst/>
          </a:prstGeom>
        </p:spPr>
      </p:pic>
      <p:sp>
        <p:nvSpPr>
          <p:cNvPr id="7" name="Slide Number Placeholder 6">
            <a:extLst>
              <a:ext uri="{FF2B5EF4-FFF2-40B4-BE49-F238E27FC236}">
                <a16:creationId xmlns:a16="http://schemas.microsoft.com/office/drawing/2014/main" id="{62B9F5DB-0CF5-4650-9DC8-53558486C2CC}"/>
              </a:ext>
            </a:extLst>
          </p:cNvPr>
          <p:cNvSpPr>
            <a:spLocks noGrp="1"/>
          </p:cNvSpPr>
          <p:nvPr>
            <p:ph type="sldNum" sz="quarter" idx="12"/>
          </p:nvPr>
        </p:nvSpPr>
        <p:spPr/>
        <p:txBody>
          <a:bodyPr/>
          <a:lstStyle/>
          <a:p>
            <a:fld id="{BFED4886-EE87-400E-B18A-B6298C20C33C}" type="slidenum">
              <a:rPr lang="en-US" smtClean="0"/>
              <a:t>13</a:t>
            </a:fld>
            <a:endParaRPr lang="en-US"/>
          </a:p>
        </p:txBody>
      </p:sp>
    </p:spTree>
    <p:extLst>
      <p:ext uri="{BB962C8B-B14F-4D97-AF65-F5344CB8AC3E}">
        <p14:creationId xmlns:p14="http://schemas.microsoft.com/office/powerpoint/2010/main" val="158981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6" y="624110"/>
            <a:ext cx="5879866" cy="1280890"/>
          </a:xfrm>
        </p:spPr>
        <p:txBody>
          <a:bodyPr>
            <a:normAutofit fontScale="90000"/>
          </a:bodyPr>
          <a:lstStyle/>
          <a:p>
            <a:r>
              <a:rPr lang="en-US" dirty="0"/>
              <a:t>Best Management Practice - pasture</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772817"/>
            <a:ext cx="8915400" cy="4460032"/>
          </a:xfrm>
        </p:spPr>
        <p:txBody>
          <a:bodyPr>
            <a:normAutofit/>
          </a:bodyPr>
          <a:lstStyle/>
          <a:p>
            <a:r>
              <a:rPr lang="en-US" dirty="0"/>
              <a:t>Manage stocking rates closely</a:t>
            </a:r>
          </a:p>
          <a:p>
            <a:pPr lvl="1"/>
            <a:r>
              <a:rPr lang="en-US" dirty="0"/>
              <a:t>Account for native grazers like deer and elk</a:t>
            </a:r>
          </a:p>
          <a:p>
            <a:pPr lvl="1"/>
            <a:r>
              <a:rPr lang="en-US" dirty="0"/>
              <a:t>Account for excessively dry years with low forage production</a:t>
            </a:r>
          </a:p>
          <a:p>
            <a:endParaRPr lang="en-US" dirty="0"/>
          </a:p>
          <a:p>
            <a:r>
              <a:rPr lang="en-US" dirty="0"/>
              <a:t>Manage access to water to minimize soil erosion</a:t>
            </a:r>
          </a:p>
          <a:p>
            <a:endParaRPr lang="en-US" dirty="0"/>
          </a:p>
          <a:p>
            <a:r>
              <a:rPr lang="en-US" dirty="0"/>
              <a:t>Manage access to things like mineral/salt blocks to ensure animals move across the entire pasture</a:t>
            </a:r>
          </a:p>
          <a:p>
            <a:endParaRPr lang="en-US" dirty="0"/>
          </a:p>
          <a:p>
            <a:r>
              <a:rPr lang="en-US" dirty="0"/>
              <a:t>Enhance riparian areas and manage natural water flow</a:t>
            </a:r>
          </a:p>
        </p:txBody>
      </p:sp>
      <p:pic>
        <p:nvPicPr>
          <p:cNvPr id="3" name="Picture 2">
            <a:extLst>
              <a:ext uri="{FF2B5EF4-FFF2-40B4-BE49-F238E27FC236}">
                <a16:creationId xmlns:a16="http://schemas.microsoft.com/office/drawing/2014/main" id="{11514B8E-6795-4EAF-B094-1CE7071E6C26}"/>
              </a:ext>
            </a:extLst>
          </p:cNvPr>
          <p:cNvPicPr>
            <a:picLocks noChangeAspect="1"/>
          </p:cNvPicPr>
          <p:nvPr/>
        </p:nvPicPr>
        <p:blipFill>
          <a:blip r:embed="rId5"/>
          <a:stretch>
            <a:fillRect/>
          </a:stretch>
        </p:blipFill>
        <p:spPr>
          <a:xfrm>
            <a:off x="8589522" y="176507"/>
            <a:ext cx="3407721" cy="2262503"/>
          </a:xfrm>
          <a:prstGeom prst="rect">
            <a:avLst/>
          </a:prstGeom>
        </p:spPr>
      </p:pic>
      <p:sp>
        <p:nvSpPr>
          <p:cNvPr id="7" name="Slide Number Placeholder 6">
            <a:extLst>
              <a:ext uri="{FF2B5EF4-FFF2-40B4-BE49-F238E27FC236}">
                <a16:creationId xmlns:a16="http://schemas.microsoft.com/office/drawing/2014/main" id="{9B5ACED9-2198-4725-9F0F-15C2E3F14656}"/>
              </a:ext>
            </a:extLst>
          </p:cNvPr>
          <p:cNvSpPr>
            <a:spLocks noGrp="1"/>
          </p:cNvSpPr>
          <p:nvPr>
            <p:ph type="sldNum" sz="quarter" idx="12"/>
          </p:nvPr>
        </p:nvSpPr>
        <p:spPr/>
        <p:txBody>
          <a:bodyPr/>
          <a:lstStyle/>
          <a:p>
            <a:fld id="{BFED4886-EE87-400E-B18A-B6298C20C33C}" type="slidenum">
              <a:rPr lang="en-US" smtClean="0"/>
              <a:t>14</a:t>
            </a:fld>
            <a:endParaRPr lang="en-US"/>
          </a:p>
        </p:txBody>
      </p:sp>
    </p:spTree>
    <p:extLst>
      <p:ext uri="{BB962C8B-B14F-4D97-AF65-F5344CB8AC3E}">
        <p14:creationId xmlns:p14="http://schemas.microsoft.com/office/powerpoint/2010/main" val="366848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83197" y="2863094"/>
            <a:ext cx="8911687" cy="1280890"/>
          </a:xfrm>
        </p:spPr>
        <p:txBody>
          <a:bodyPr>
            <a:normAutofit fontScale="90000"/>
          </a:bodyPr>
          <a:lstStyle/>
          <a:p>
            <a:r>
              <a:rPr lang="en-US" dirty="0"/>
              <a:t>Best Management Practice - pasture</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79484" y="3570052"/>
            <a:ext cx="8915400" cy="3127942"/>
          </a:xfrm>
        </p:spPr>
        <p:txBody>
          <a:bodyPr>
            <a:normAutofit/>
          </a:bodyPr>
          <a:lstStyle/>
          <a:p>
            <a:r>
              <a:rPr lang="en-US" dirty="0"/>
              <a:t>Implement intensive rotational grazing</a:t>
            </a:r>
          </a:p>
          <a:p>
            <a:pPr lvl="1"/>
            <a:r>
              <a:rPr lang="en-US" dirty="0"/>
              <a:t>Small pastures with short durations of grazing</a:t>
            </a:r>
          </a:p>
          <a:p>
            <a:pPr lvl="1"/>
            <a:r>
              <a:rPr lang="en-US" dirty="0"/>
              <a:t>Mimics herds moving through the plains</a:t>
            </a:r>
          </a:p>
          <a:p>
            <a:pPr lvl="1"/>
            <a:r>
              <a:rPr lang="en-US" dirty="0"/>
              <a:t>Gives plant communities a longer time to rest and recover</a:t>
            </a:r>
          </a:p>
          <a:p>
            <a:pPr lvl="1"/>
            <a:r>
              <a:rPr lang="en-US" dirty="0"/>
              <a:t>Promotes perennials and reduces the spread of annual weeds</a:t>
            </a:r>
          </a:p>
          <a:p>
            <a:pPr lvl="1"/>
            <a:r>
              <a:rPr lang="en-US" dirty="0"/>
              <a:t>Incorporates manure into the soil which increases organic matter</a:t>
            </a:r>
          </a:p>
          <a:p>
            <a:pPr lvl="1"/>
            <a:r>
              <a:rPr lang="en-US" dirty="0"/>
              <a:t>Improves seed-to-soil contact for better germination</a:t>
            </a:r>
          </a:p>
          <a:p>
            <a:endParaRPr lang="en-US" dirty="0"/>
          </a:p>
        </p:txBody>
      </p:sp>
      <p:pic>
        <p:nvPicPr>
          <p:cNvPr id="3" name="Picture 2">
            <a:extLst>
              <a:ext uri="{FF2B5EF4-FFF2-40B4-BE49-F238E27FC236}">
                <a16:creationId xmlns:a16="http://schemas.microsoft.com/office/drawing/2014/main" id="{F58B5DBA-5237-4865-ADE4-1D148489A08E}"/>
              </a:ext>
            </a:extLst>
          </p:cNvPr>
          <p:cNvPicPr>
            <a:picLocks noChangeAspect="1"/>
          </p:cNvPicPr>
          <p:nvPr/>
        </p:nvPicPr>
        <p:blipFill>
          <a:blip r:embed="rId5"/>
          <a:stretch>
            <a:fillRect/>
          </a:stretch>
        </p:blipFill>
        <p:spPr>
          <a:xfrm>
            <a:off x="1840315" y="147699"/>
            <a:ext cx="10181684" cy="2538120"/>
          </a:xfrm>
          <a:prstGeom prst="rect">
            <a:avLst/>
          </a:prstGeom>
        </p:spPr>
      </p:pic>
      <p:sp>
        <p:nvSpPr>
          <p:cNvPr id="7" name="Slide Number Placeholder 6">
            <a:extLst>
              <a:ext uri="{FF2B5EF4-FFF2-40B4-BE49-F238E27FC236}">
                <a16:creationId xmlns:a16="http://schemas.microsoft.com/office/drawing/2014/main" id="{B388F8D7-768C-4DEE-B3D6-C38E794A9788}"/>
              </a:ext>
            </a:extLst>
          </p:cNvPr>
          <p:cNvSpPr>
            <a:spLocks noGrp="1"/>
          </p:cNvSpPr>
          <p:nvPr>
            <p:ph type="sldNum" sz="quarter" idx="12"/>
          </p:nvPr>
        </p:nvSpPr>
        <p:spPr/>
        <p:txBody>
          <a:bodyPr/>
          <a:lstStyle/>
          <a:p>
            <a:fld id="{BFED4886-EE87-400E-B18A-B6298C20C33C}" type="slidenum">
              <a:rPr lang="en-US" smtClean="0"/>
              <a:t>15</a:t>
            </a:fld>
            <a:endParaRPr lang="en-US"/>
          </a:p>
        </p:txBody>
      </p:sp>
    </p:spTree>
    <p:extLst>
      <p:ext uri="{BB962C8B-B14F-4D97-AF65-F5344CB8AC3E}">
        <p14:creationId xmlns:p14="http://schemas.microsoft.com/office/powerpoint/2010/main" val="180942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6" y="624110"/>
            <a:ext cx="8911686" cy="1280890"/>
          </a:xfrm>
        </p:spPr>
        <p:txBody>
          <a:bodyPr>
            <a:normAutofit fontScale="90000"/>
          </a:bodyPr>
          <a:lstStyle/>
          <a:p>
            <a:r>
              <a:rPr lang="en-US" dirty="0"/>
              <a:t>On the horizon…</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772817"/>
            <a:ext cx="8915400" cy="4460032"/>
          </a:xfrm>
        </p:spPr>
        <p:txBody>
          <a:bodyPr>
            <a:normAutofit/>
          </a:bodyPr>
          <a:lstStyle/>
          <a:p>
            <a:r>
              <a:rPr lang="en-US" dirty="0"/>
              <a:t>Seed treatments to inoculate fields with a microbiome specific to the needs of that seed</a:t>
            </a:r>
          </a:p>
        </p:txBody>
      </p:sp>
      <p:sp>
        <p:nvSpPr>
          <p:cNvPr id="3" name="Slide Number Placeholder 2">
            <a:extLst>
              <a:ext uri="{FF2B5EF4-FFF2-40B4-BE49-F238E27FC236}">
                <a16:creationId xmlns:a16="http://schemas.microsoft.com/office/drawing/2014/main" id="{89F3E7DA-1FA2-4756-962A-4DE60242BCE7}"/>
              </a:ext>
            </a:extLst>
          </p:cNvPr>
          <p:cNvSpPr>
            <a:spLocks noGrp="1"/>
          </p:cNvSpPr>
          <p:nvPr>
            <p:ph type="sldNum" sz="quarter" idx="12"/>
          </p:nvPr>
        </p:nvSpPr>
        <p:spPr/>
        <p:txBody>
          <a:bodyPr/>
          <a:lstStyle/>
          <a:p>
            <a:fld id="{BFED4886-EE87-400E-B18A-B6298C20C33C}" type="slidenum">
              <a:rPr lang="en-US" smtClean="0"/>
              <a:t>16</a:t>
            </a:fld>
            <a:endParaRPr lang="en-US"/>
          </a:p>
        </p:txBody>
      </p:sp>
    </p:spTree>
    <p:extLst>
      <p:ext uri="{BB962C8B-B14F-4D97-AF65-F5344CB8AC3E}">
        <p14:creationId xmlns:p14="http://schemas.microsoft.com/office/powerpoint/2010/main" val="408046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Goals of soil management</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pPr>
              <a:buAutoNum type="arabicPeriod"/>
            </a:pPr>
            <a:r>
              <a:rPr lang="en-US" dirty="0"/>
              <a:t>Improve productivity</a:t>
            </a:r>
          </a:p>
          <a:p>
            <a:pPr>
              <a:buAutoNum type="arabicPeriod"/>
            </a:pPr>
            <a:endParaRPr lang="en-US" dirty="0"/>
          </a:p>
          <a:p>
            <a:pPr>
              <a:buAutoNum type="arabicPeriod"/>
            </a:pPr>
            <a:endParaRPr lang="en-US" dirty="0"/>
          </a:p>
          <a:p>
            <a:pPr>
              <a:buAutoNum type="arabicPeriod"/>
            </a:pPr>
            <a:r>
              <a:rPr lang="en-US" dirty="0"/>
              <a:t>Carbon sequestration</a:t>
            </a:r>
          </a:p>
          <a:p>
            <a:pPr>
              <a:buAutoNum type="arabicPeriod"/>
            </a:pPr>
            <a:endParaRPr lang="en-US" dirty="0"/>
          </a:p>
          <a:p>
            <a:pPr>
              <a:buAutoNum type="arabicPeriod"/>
            </a:pPr>
            <a:endParaRPr lang="en-US" dirty="0"/>
          </a:p>
          <a:p>
            <a:pPr>
              <a:buAutoNum type="arabicPeriod"/>
            </a:pPr>
            <a:r>
              <a:rPr lang="en-US" dirty="0"/>
              <a:t>Improve connected ecosystems – air and water quality</a:t>
            </a:r>
          </a:p>
        </p:txBody>
      </p:sp>
      <p:sp>
        <p:nvSpPr>
          <p:cNvPr id="3" name="Slide Number Placeholder 2">
            <a:extLst>
              <a:ext uri="{FF2B5EF4-FFF2-40B4-BE49-F238E27FC236}">
                <a16:creationId xmlns:a16="http://schemas.microsoft.com/office/drawing/2014/main" id="{3BE59185-6036-4C88-8503-78790677B0B8}"/>
              </a:ext>
            </a:extLst>
          </p:cNvPr>
          <p:cNvSpPr>
            <a:spLocks noGrp="1"/>
          </p:cNvSpPr>
          <p:nvPr>
            <p:ph type="sldNum" sz="quarter" idx="12"/>
          </p:nvPr>
        </p:nvSpPr>
        <p:spPr/>
        <p:txBody>
          <a:bodyPr/>
          <a:lstStyle/>
          <a:p>
            <a:fld id="{BFED4886-EE87-400E-B18A-B6298C20C33C}" type="slidenum">
              <a:rPr lang="en-US" smtClean="0"/>
              <a:t>2</a:t>
            </a:fld>
            <a:endParaRPr lang="en-US"/>
          </a:p>
        </p:txBody>
      </p:sp>
    </p:spTree>
    <p:extLst>
      <p:ext uri="{BB962C8B-B14F-4D97-AF65-F5344CB8AC3E}">
        <p14:creationId xmlns:p14="http://schemas.microsoft.com/office/powerpoint/2010/main" val="12916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Improve productivity</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782147"/>
            <a:ext cx="8915400" cy="4129075"/>
          </a:xfrm>
        </p:spPr>
        <p:txBody>
          <a:bodyPr>
            <a:normAutofit fontScale="92500"/>
          </a:bodyPr>
          <a:lstStyle/>
          <a:p>
            <a:pPr marL="0" indent="0">
              <a:buNone/>
            </a:pPr>
            <a:r>
              <a:rPr lang="en-US" dirty="0"/>
              <a:t>Healthy rhizosphere biology can lead to increased plant productivity:</a:t>
            </a:r>
          </a:p>
          <a:p>
            <a:r>
              <a:rPr lang="en-US" dirty="0"/>
              <a:t>Improved nutrient cycling</a:t>
            </a:r>
          </a:p>
          <a:p>
            <a:pPr lvl="1"/>
            <a:r>
              <a:rPr lang="en-US" dirty="0"/>
              <a:t>Symbiotic relationships between plants, fungi, and bacteria</a:t>
            </a:r>
          </a:p>
          <a:p>
            <a:pPr lvl="1"/>
            <a:r>
              <a:rPr lang="en-US" dirty="0"/>
              <a:t>Plants can obtain 80-90% of their nitrogen needs from mycorrhizal fungi partnerships</a:t>
            </a:r>
          </a:p>
          <a:p>
            <a:pPr lvl="1"/>
            <a:r>
              <a:rPr lang="en-US" dirty="0"/>
              <a:t>Predator/prey relationships, for example between nematodes and bacteria, allow for nutrient availability</a:t>
            </a:r>
          </a:p>
          <a:p>
            <a:r>
              <a:rPr lang="en-US" dirty="0"/>
              <a:t>Improved energy cycling</a:t>
            </a:r>
          </a:p>
          <a:p>
            <a:pPr lvl="1"/>
            <a:r>
              <a:rPr lang="en-US" dirty="0"/>
              <a:t>Plants share carbon with their fungal and bacteria partners</a:t>
            </a:r>
          </a:p>
          <a:p>
            <a:pPr lvl="1"/>
            <a:r>
              <a:rPr lang="en-US" dirty="0"/>
              <a:t>30-40% of carbon created by photosynthesis can be exuded directly into soil via plant roots to nurture microbes </a:t>
            </a:r>
          </a:p>
          <a:p>
            <a:r>
              <a:rPr lang="en-US" dirty="0"/>
              <a:t>Improved plant health and ability to fight disease and parasites</a:t>
            </a:r>
          </a:p>
          <a:p>
            <a:pPr lvl="1"/>
            <a:r>
              <a:rPr lang="en-US" dirty="0"/>
              <a:t>Helpful bacteria can help ward off parasitic bacteria and other pests</a:t>
            </a:r>
          </a:p>
        </p:txBody>
      </p:sp>
      <p:pic>
        <p:nvPicPr>
          <p:cNvPr id="3" name="Picture 2">
            <a:extLst>
              <a:ext uri="{FF2B5EF4-FFF2-40B4-BE49-F238E27FC236}">
                <a16:creationId xmlns:a16="http://schemas.microsoft.com/office/drawing/2014/main" id="{B1150DBE-DAB7-447B-A903-BA1DE290FEEC}"/>
              </a:ext>
            </a:extLst>
          </p:cNvPr>
          <p:cNvPicPr>
            <a:picLocks noChangeAspect="1"/>
          </p:cNvPicPr>
          <p:nvPr/>
        </p:nvPicPr>
        <p:blipFill>
          <a:blip r:embed="rId5"/>
          <a:stretch>
            <a:fillRect/>
          </a:stretch>
        </p:blipFill>
        <p:spPr>
          <a:xfrm>
            <a:off x="8579796" y="148623"/>
            <a:ext cx="3477266" cy="1553453"/>
          </a:xfrm>
          <a:prstGeom prst="rect">
            <a:avLst/>
          </a:prstGeom>
        </p:spPr>
      </p:pic>
      <p:sp>
        <p:nvSpPr>
          <p:cNvPr id="7" name="Slide Number Placeholder 6">
            <a:extLst>
              <a:ext uri="{FF2B5EF4-FFF2-40B4-BE49-F238E27FC236}">
                <a16:creationId xmlns:a16="http://schemas.microsoft.com/office/drawing/2014/main" id="{F0E0E172-C732-4F57-B858-D7D824F7ADA6}"/>
              </a:ext>
            </a:extLst>
          </p:cNvPr>
          <p:cNvSpPr>
            <a:spLocks noGrp="1"/>
          </p:cNvSpPr>
          <p:nvPr>
            <p:ph type="sldNum" sz="quarter" idx="12"/>
          </p:nvPr>
        </p:nvSpPr>
        <p:spPr/>
        <p:txBody>
          <a:bodyPr/>
          <a:lstStyle/>
          <a:p>
            <a:fld id="{BFED4886-EE87-400E-B18A-B6298C20C33C}" type="slidenum">
              <a:rPr lang="en-US" smtClean="0"/>
              <a:t>3</a:t>
            </a:fld>
            <a:endParaRPr lang="en-US"/>
          </a:p>
        </p:txBody>
      </p:sp>
    </p:spTree>
    <p:extLst>
      <p:ext uri="{BB962C8B-B14F-4D97-AF65-F5344CB8AC3E}">
        <p14:creationId xmlns:p14="http://schemas.microsoft.com/office/powerpoint/2010/main" val="1862952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Improve productivity</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r>
              <a:rPr lang="en-US" dirty="0"/>
              <a:t>Increasing the carbon (organic matter) available in soil provides more food for the microbiome</a:t>
            </a:r>
          </a:p>
          <a:p>
            <a:endParaRPr lang="en-US" dirty="0"/>
          </a:p>
          <a:p>
            <a:r>
              <a:rPr lang="en-US" dirty="0"/>
              <a:t>Better developed microbiomes lead to improved plant health</a:t>
            </a:r>
          </a:p>
        </p:txBody>
      </p:sp>
      <p:sp>
        <p:nvSpPr>
          <p:cNvPr id="3" name="Slide Number Placeholder 2">
            <a:extLst>
              <a:ext uri="{FF2B5EF4-FFF2-40B4-BE49-F238E27FC236}">
                <a16:creationId xmlns:a16="http://schemas.microsoft.com/office/drawing/2014/main" id="{D6D8BDE0-0BFF-4FFA-85CD-39B0ACA206C1}"/>
              </a:ext>
            </a:extLst>
          </p:cNvPr>
          <p:cNvSpPr>
            <a:spLocks noGrp="1"/>
          </p:cNvSpPr>
          <p:nvPr>
            <p:ph type="sldNum" sz="quarter" idx="12"/>
          </p:nvPr>
        </p:nvSpPr>
        <p:spPr/>
        <p:txBody>
          <a:bodyPr/>
          <a:lstStyle/>
          <a:p>
            <a:fld id="{BFED4886-EE87-400E-B18A-B6298C20C33C}" type="slidenum">
              <a:rPr lang="en-US" smtClean="0"/>
              <a:t>4</a:t>
            </a:fld>
            <a:endParaRPr lang="en-US"/>
          </a:p>
        </p:txBody>
      </p:sp>
    </p:spTree>
    <p:extLst>
      <p:ext uri="{BB962C8B-B14F-4D97-AF65-F5344CB8AC3E}">
        <p14:creationId xmlns:p14="http://schemas.microsoft.com/office/powerpoint/2010/main" val="363876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Sequester more carbon</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pic>
        <p:nvPicPr>
          <p:cNvPr id="3" name="Picture 2">
            <a:extLst>
              <a:ext uri="{FF2B5EF4-FFF2-40B4-BE49-F238E27FC236}">
                <a16:creationId xmlns:a16="http://schemas.microsoft.com/office/drawing/2014/main" id="{0912CFA4-6DF9-4D54-B03D-4E6C45FC79F1}"/>
              </a:ext>
            </a:extLst>
          </p:cNvPr>
          <p:cNvPicPr>
            <a:picLocks noChangeAspect="1"/>
          </p:cNvPicPr>
          <p:nvPr/>
        </p:nvPicPr>
        <p:blipFill>
          <a:blip r:embed="rId5"/>
          <a:stretch>
            <a:fillRect/>
          </a:stretch>
        </p:blipFill>
        <p:spPr>
          <a:xfrm>
            <a:off x="2589212" y="1467530"/>
            <a:ext cx="6667500" cy="4314825"/>
          </a:xfrm>
          <a:prstGeom prst="rect">
            <a:avLst/>
          </a:prstGeom>
        </p:spPr>
      </p:pic>
      <p:sp>
        <p:nvSpPr>
          <p:cNvPr id="7" name="Slide Number Placeholder 6">
            <a:extLst>
              <a:ext uri="{FF2B5EF4-FFF2-40B4-BE49-F238E27FC236}">
                <a16:creationId xmlns:a16="http://schemas.microsoft.com/office/drawing/2014/main" id="{ED0FA8C1-4D10-4734-86CC-8D1CCBEE672B}"/>
              </a:ext>
            </a:extLst>
          </p:cNvPr>
          <p:cNvSpPr>
            <a:spLocks noGrp="1"/>
          </p:cNvSpPr>
          <p:nvPr>
            <p:ph type="sldNum" sz="quarter" idx="12"/>
          </p:nvPr>
        </p:nvSpPr>
        <p:spPr/>
        <p:txBody>
          <a:bodyPr/>
          <a:lstStyle/>
          <a:p>
            <a:fld id="{BFED4886-EE87-400E-B18A-B6298C20C33C}" type="slidenum">
              <a:rPr lang="en-US" smtClean="0"/>
              <a:t>5</a:t>
            </a:fld>
            <a:endParaRPr lang="en-US"/>
          </a:p>
        </p:txBody>
      </p:sp>
    </p:spTree>
    <p:extLst>
      <p:ext uri="{BB962C8B-B14F-4D97-AF65-F5344CB8AC3E}">
        <p14:creationId xmlns:p14="http://schemas.microsoft.com/office/powerpoint/2010/main" val="1512470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Sequester more carbon</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p:txBody>
          <a:bodyPr>
            <a:normAutofit/>
          </a:bodyPr>
          <a:lstStyle/>
          <a:p>
            <a:r>
              <a:rPr lang="en-US" dirty="0"/>
              <a:t>Atmospheric carbon dioxide levels have fluctuated throughout Earth’s history between 175 and 300 ppm</a:t>
            </a:r>
          </a:p>
          <a:p>
            <a:endParaRPr lang="en-US" dirty="0"/>
          </a:p>
          <a:p>
            <a:r>
              <a:rPr lang="en-US" dirty="0"/>
              <a:t>Since humans have started burning fossil fuels CO</a:t>
            </a:r>
            <a:r>
              <a:rPr lang="en-US" baseline="-25000" dirty="0"/>
              <a:t>2</a:t>
            </a:r>
            <a:r>
              <a:rPr lang="en-US" dirty="0"/>
              <a:t> levels have steadily increased to 383 ppm in 2007 and more than 400 ppm in 2013</a:t>
            </a:r>
          </a:p>
          <a:p>
            <a:endParaRPr lang="en-US" dirty="0"/>
          </a:p>
          <a:p>
            <a:r>
              <a:rPr lang="en-US" dirty="0"/>
              <a:t>Some projections estimate levels will increase to 600 ppm by 2100</a:t>
            </a:r>
          </a:p>
          <a:p>
            <a:endParaRPr lang="en-US" dirty="0"/>
          </a:p>
          <a:p>
            <a:r>
              <a:rPr lang="en-US" dirty="0"/>
              <a:t>Plants AND the microbiome play and important role in the carbon cycle and carbon sequestration</a:t>
            </a:r>
          </a:p>
        </p:txBody>
      </p:sp>
      <p:pic>
        <p:nvPicPr>
          <p:cNvPr id="7" name="Picture 6">
            <a:extLst>
              <a:ext uri="{FF2B5EF4-FFF2-40B4-BE49-F238E27FC236}">
                <a16:creationId xmlns:a16="http://schemas.microsoft.com/office/drawing/2014/main" id="{83119104-7428-42BA-A789-5CC4A45B094B}"/>
              </a:ext>
            </a:extLst>
          </p:cNvPr>
          <p:cNvPicPr>
            <a:picLocks noChangeAspect="1"/>
          </p:cNvPicPr>
          <p:nvPr/>
        </p:nvPicPr>
        <p:blipFill>
          <a:blip r:embed="rId5"/>
          <a:stretch>
            <a:fillRect/>
          </a:stretch>
        </p:blipFill>
        <p:spPr>
          <a:xfrm>
            <a:off x="9106678" y="116916"/>
            <a:ext cx="2926312" cy="1977351"/>
          </a:xfrm>
          <a:prstGeom prst="rect">
            <a:avLst/>
          </a:prstGeom>
        </p:spPr>
      </p:pic>
      <p:sp>
        <p:nvSpPr>
          <p:cNvPr id="3" name="Slide Number Placeholder 2">
            <a:extLst>
              <a:ext uri="{FF2B5EF4-FFF2-40B4-BE49-F238E27FC236}">
                <a16:creationId xmlns:a16="http://schemas.microsoft.com/office/drawing/2014/main" id="{67027A80-FCB4-431F-8ED0-7E6973CFA67D}"/>
              </a:ext>
            </a:extLst>
          </p:cNvPr>
          <p:cNvSpPr>
            <a:spLocks noGrp="1"/>
          </p:cNvSpPr>
          <p:nvPr>
            <p:ph type="sldNum" sz="quarter" idx="12"/>
          </p:nvPr>
        </p:nvSpPr>
        <p:spPr/>
        <p:txBody>
          <a:bodyPr/>
          <a:lstStyle/>
          <a:p>
            <a:fld id="{BFED4886-EE87-400E-B18A-B6298C20C33C}" type="slidenum">
              <a:rPr lang="en-US" smtClean="0"/>
              <a:t>6</a:t>
            </a:fld>
            <a:endParaRPr lang="en-US"/>
          </a:p>
        </p:txBody>
      </p:sp>
    </p:spTree>
    <p:extLst>
      <p:ext uri="{BB962C8B-B14F-4D97-AF65-F5344CB8AC3E}">
        <p14:creationId xmlns:p14="http://schemas.microsoft.com/office/powerpoint/2010/main" val="339342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Sequester more carbon</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810139"/>
            <a:ext cx="8915400" cy="4323731"/>
          </a:xfrm>
        </p:spPr>
        <p:txBody>
          <a:bodyPr>
            <a:normAutofit lnSpcReduction="10000"/>
          </a:bodyPr>
          <a:lstStyle/>
          <a:p>
            <a:pPr lvl="0"/>
            <a:r>
              <a:rPr lang="en-US" dirty="0"/>
              <a:t>The Earth’s soils contain about 2,500 gigatons of carbon—that’s more than three times the amount of carbon in the atmosphere and four times the amount stored in all living plants and animals.</a:t>
            </a:r>
          </a:p>
          <a:p>
            <a:pPr lvl="0"/>
            <a:r>
              <a:rPr lang="en-US" dirty="0"/>
              <a:t>Currently, soils remove about 25 percent of the world’s fossil fuel emissions each year.</a:t>
            </a:r>
          </a:p>
          <a:p>
            <a:pPr lvl="0"/>
            <a:r>
              <a:rPr lang="en-US" dirty="0"/>
              <a:t>Because almost half the land that can support plant life on Earth has been converted to croplands, pastures and rangelands, soils have lost 50 to 70% of the carbon they once held. This has contributed about a quarter of all the manmade global greenhouse gas emissions that are warming the planet.</a:t>
            </a:r>
          </a:p>
          <a:p>
            <a:pPr lvl="0"/>
            <a:r>
              <a:rPr lang="en-US" dirty="0"/>
              <a:t>A 2017 study estimated that with better management, global croplands have the potential to store an additional 1.85 gigatons carbon each year—as much as the global transportation sector emits annually. </a:t>
            </a:r>
          </a:p>
          <a:p>
            <a:r>
              <a:rPr lang="en-US" dirty="0"/>
              <a:t>Some scientists believe soils could continue to sequester carbon for 20 to 40 years before they become saturated.</a:t>
            </a:r>
          </a:p>
        </p:txBody>
      </p:sp>
      <p:sp>
        <p:nvSpPr>
          <p:cNvPr id="3" name="Slide Number Placeholder 2">
            <a:extLst>
              <a:ext uri="{FF2B5EF4-FFF2-40B4-BE49-F238E27FC236}">
                <a16:creationId xmlns:a16="http://schemas.microsoft.com/office/drawing/2014/main" id="{A7DA1E58-5DCF-43CB-A205-7A1B518D1A82}"/>
              </a:ext>
            </a:extLst>
          </p:cNvPr>
          <p:cNvSpPr>
            <a:spLocks noGrp="1"/>
          </p:cNvSpPr>
          <p:nvPr>
            <p:ph type="sldNum" sz="quarter" idx="12"/>
          </p:nvPr>
        </p:nvSpPr>
        <p:spPr/>
        <p:txBody>
          <a:bodyPr/>
          <a:lstStyle/>
          <a:p>
            <a:fld id="{BFED4886-EE87-400E-B18A-B6298C20C33C}" type="slidenum">
              <a:rPr lang="en-US" smtClean="0"/>
              <a:t>7</a:t>
            </a:fld>
            <a:endParaRPr lang="en-US"/>
          </a:p>
        </p:txBody>
      </p:sp>
    </p:spTree>
    <p:extLst>
      <p:ext uri="{BB962C8B-B14F-4D97-AF65-F5344CB8AC3E}">
        <p14:creationId xmlns:p14="http://schemas.microsoft.com/office/powerpoint/2010/main" val="34099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p:txBody>
          <a:bodyPr>
            <a:normAutofit/>
          </a:bodyPr>
          <a:lstStyle/>
          <a:p>
            <a:r>
              <a:rPr lang="en-US" dirty="0"/>
              <a:t>Sequester more carbon</a:t>
            </a: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1660849"/>
            <a:ext cx="8915400" cy="4473021"/>
          </a:xfrm>
        </p:spPr>
        <p:txBody>
          <a:bodyPr>
            <a:normAutofit lnSpcReduction="10000"/>
          </a:bodyPr>
          <a:lstStyle/>
          <a:p>
            <a:pPr marL="0" indent="0">
              <a:buNone/>
            </a:pPr>
            <a:r>
              <a:rPr lang="en-US" dirty="0"/>
              <a:t>Basic Steps in C0</a:t>
            </a:r>
            <a:r>
              <a:rPr lang="en-US" baseline="-25000" dirty="0"/>
              <a:t>2</a:t>
            </a:r>
            <a:r>
              <a:rPr lang="en-US" dirty="0"/>
              <a:t>, Soil/Carbon Cycle</a:t>
            </a:r>
          </a:p>
          <a:p>
            <a:pPr>
              <a:buFont typeface="+mj-lt"/>
              <a:buAutoNum type="arabicPeriod"/>
            </a:pPr>
            <a:r>
              <a:rPr lang="en-US" b="1" dirty="0"/>
              <a:t>Photosynthesis: </a:t>
            </a:r>
            <a:r>
              <a:rPr lang="en-US" dirty="0"/>
              <a:t>process where sunlight energy is transformed into biochemical energy – sugar called glucose. CO</a:t>
            </a:r>
            <a:r>
              <a:rPr lang="en-US" baseline="-25000" dirty="0"/>
              <a:t>2</a:t>
            </a:r>
            <a:r>
              <a:rPr lang="en-US" dirty="0"/>
              <a:t> from the air and water from the soil. Releases O</a:t>
            </a:r>
            <a:r>
              <a:rPr lang="en-US" baseline="-25000" dirty="0"/>
              <a:t>2</a:t>
            </a:r>
            <a:r>
              <a:rPr lang="en-US" dirty="0"/>
              <a:t> as a by-product.</a:t>
            </a:r>
          </a:p>
          <a:p>
            <a:pPr>
              <a:buFont typeface="+mj-lt"/>
              <a:buAutoNum type="arabicPeriod"/>
            </a:pPr>
            <a:r>
              <a:rPr lang="en-US" b="1" dirty="0" err="1"/>
              <a:t>Resynthesis</a:t>
            </a:r>
            <a:r>
              <a:rPr lang="en-US" b="1" dirty="0"/>
              <a:t>: </a:t>
            </a:r>
            <a:r>
              <a:rPr lang="en-US" dirty="0"/>
              <a:t>glucose is resynthesized into a variety of carbon compounds including carbohydrates, proteins, organic acids, waxes and oil</a:t>
            </a:r>
          </a:p>
          <a:p>
            <a:pPr>
              <a:buFont typeface="+mj-lt"/>
              <a:buAutoNum type="arabicPeriod"/>
            </a:pPr>
            <a:r>
              <a:rPr lang="en-US" b="1" dirty="0"/>
              <a:t>Exudation: </a:t>
            </a:r>
            <a:r>
              <a:rPr lang="en-US" dirty="0"/>
              <a:t>30-40% of carbon created by photosynthesis can be exuded directly into soil via plant roots to nurture microbes. </a:t>
            </a:r>
          </a:p>
          <a:p>
            <a:pPr>
              <a:buFont typeface="+mj-lt"/>
              <a:buAutoNum type="arabicPeriod"/>
            </a:pPr>
            <a:r>
              <a:rPr lang="en-US" b="1" dirty="0"/>
              <a:t>Respiration: </a:t>
            </a:r>
            <a:r>
              <a:rPr lang="en-US" dirty="0"/>
              <a:t>carbon compounds created through </a:t>
            </a:r>
            <a:r>
              <a:rPr lang="en-US" dirty="0" err="1"/>
              <a:t>resynthesis</a:t>
            </a:r>
            <a:r>
              <a:rPr lang="en-US" dirty="0"/>
              <a:t> are used by plants, animals, or microbes to gain energy, grow, and maintain healthy systems. They respire carbon dioxide back into the atmosphere.</a:t>
            </a:r>
          </a:p>
          <a:p>
            <a:pPr>
              <a:buFont typeface="+mj-lt"/>
              <a:buAutoNum type="arabicPeriod"/>
            </a:pPr>
            <a:r>
              <a:rPr lang="en-US" b="1" dirty="0"/>
              <a:t>Humification: </a:t>
            </a:r>
            <a:r>
              <a:rPr lang="en-US" dirty="0"/>
              <a:t>creation of humus, a chemically stable type of organic matter composed of complex molecules (carbon, nitrogen, minerals, and soil particles). Carbon not used in microbial respiration can be converted to humus.</a:t>
            </a:r>
          </a:p>
        </p:txBody>
      </p:sp>
      <p:pic>
        <p:nvPicPr>
          <p:cNvPr id="3" name="Picture 2">
            <a:extLst>
              <a:ext uri="{FF2B5EF4-FFF2-40B4-BE49-F238E27FC236}">
                <a16:creationId xmlns:a16="http://schemas.microsoft.com/office/drawing/2014/main" id="{12465276-D632-456A-8135-A1FBCF9AED20}"/>
              </a:ext>
            </a:extLst>
          </p:cNvPr>
          <p:cNvPicPr>
            <a:picLocks noChangeAspect="1"/>
          </p:cNvPicPr>
          <p:nvPr/>
        </p:nvPicPr>
        <p:blipFill>
          <a:blip r:embed="rId5"/>
          <a:stretch>
            <a:fillRect/>
          </a:stretch>
        </p:blipFill>
        <p:spPr>
          <a:xfrm>
            <a:off x="10184568" y="187455"/>
            <a:ext cx="1794382" cy="1794382"/>
          </a:xfrm>
          <a:prstGeom prst="rect">
            <a:avLst/>
          </a:prstGeom>
        </p:spPr>
      </p:pic>
      <p:sp>
        <p:nvSpPr>
          <p:cNvPr id="7" name="Slide Number Placeholder 6">
            <a:extLst>
              <a:ext uri="{FF2B5EF4-FFF2-40B4-BE49-F238E27FC236}">
                <a16:creationId xmlns:a16="http://schemas.microsoft.com/office/drawing/2014/main" id="{7C911AF2-AF14-44F8-85B6-02057E2E2E8A}"/>
              </a:ext>
            </a:extLst>
          </p:cNvPr>
          <p:cNvSpPr>
            <a:spLocks noGrp="1"/>
          </p:cNvSpPr>
          <p:nvPr>
            <p:ph type="sldNum" sz="quarter" idx="12"/>
          </p:nvPr>
        </p:nvSpPr>
        <p:spPr/>
        <p:txBody>
          <a:bodyPr/>
          <a:lstStyle/>
          <a:p>
            <a:fld id="{BFED4886-EE87-400E-B18A-B6298C20C33C}" type="slidenum">
              <a:rPr lang="en-US" smtClean="0"/>
              <a:t>8</a:t>
            </a:fld>
            <a:endParaRPr lang="en-US"/>
          </a:p>
        </p:txBody>
      </p:sp>
    </p:spTree>
    <p:extLst>
      <p:ext uri="{BB962C8B-B14F-4D97-AF65-F5344CB8AC3E}">
        <p14:creationId xmlns:p14="http://schemas.microsoft.com/office/powerpoint/2010/main" val="84322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A48A-1B98-4342-B021-0AA319362A44}"/>
              </a:ext>
            </a:extLst>
          </p:cNvPr>
          <p:cNvSpPr>
            <a:spLocks noGrp="1"/>
          </p:cNvSpPr>
          <p:nvPr>
            <p:ph type="title"/>
          </p:nvPr>
        </p:nvSpPr>
        <p:spPr>
          <a:xfrm>
            <a:off x="2592925" y="624110"/>
            <a:ext cx="5863762" cy="1280890"/>
          </a:xfrm>
        </p:spPr>
        <p:txBody>
          <a:bodyPr>
            <a:normAutofit fontScale="90000"/>
          </a:bodyPr>
          <a:lstStyle/>
          <a:p>
            <a:r>
              <a:rPr lang="en-US" dirty="0"/>
              <a:t>Improve connected ecosystems – air and water quality</a:t>
            </a:r>
            <a:br>
              <a:rPr lang="en-US" dirty="0"/>
            </a:br>
            <a:br>
              <a:rPr lang="en-US" dirty="0"/>
            </a:br>
            <a:endParaRPr lang="en-US" dirty="0">
              <a:solidFill>
                <a:schemeClr val="tx1"/>
              </a:solidFill>
            </a:endParaRPr>
          </a:p>
        </p:txBody>
      </p:sp>
      <p:pic>
        <p:nvPicPr>
          <p:cNvPr id="4" name="Picture 3">
            <a:extLst>
              <a:ext uri="{FF2B5EF4-FFF2-40B4-BE49-F238E27FC236}">
                <a16:creationId xmlns:a16="http://schemas.microsoft.com/office/drawing/2014/main" id="{7DA51F31-BA1D-47A5-9E9C-69C924CD98E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76055" y="6302433"/>
            <a:ext cx="836736" cy="488189"/>
          </a:xfrm>
          <a:prstGeom prst="rect">
            <a:avLst/>
          </a:prstGeom>
        </p:spPr>
      </p:pic>
      <p:pic>
        <p:nvPicPr>
          <p:cNvPr id="5" name="Picture 4">
            <a:extLst>
              <a:ext uri="{FF2B5EF4-FFF2-40B4-BE49-F238E27FC236}">
                <a16:creationId xmlns:a16="http://schemas.microsoft.com/office/drawing/2014/main" id="{11D97D68-9C11-46B7-9FBA-C9556CF22F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4568" y="6232849"/>
            <a:ext cx="1091487" cy="726335"/>
          </a:xfrm>
          <a:prstGeom prst="rect">
            <a:avLst/>
          </a:prstGeom>
        </p:spPr>
      </p:pic>
      <p:pic>
        <p:nvPicPr>
          <p:cNvPr id="6" name="Picture 5">
            <a:extLst>
              <a:ext uri="{FF2B5EF4-FFF2-40B4-BE49-F238E27FC236}">
                <a16:creationId xmlns:a16="http://schemas.microsoft.com/office/drawing/2014/main" id="{E641BE00-7866-4C1E-AC28-3C4B7E202DC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37612" y="6302432"/>
            <a:ext cx="1346956" cy="461503"/>
          </a:xfrm>
          <a:prstGeom prst="rect">
            <a:avLst/>
          </a:prstGeom>
        </p:spPr>
      </p:pic>
      <p:sp>
        <p:nvSpPr>
          <p:cNvPr id="11" name="Content Placeholder 10">
            <a:extLst>
              <a:ext uri="{FF2B5EF4-FFF2-40B4-BE49-F238E27FC236}">
                <a16:creationId xmlns:a16="http://schemas.microsoft.com/office/drawing/2014/main" id="{26983081-F9E4-42AF-A112-78EF1BA71544}"/>
              </a:ext>
            </a:extLst>
          </p:cNvPr>
          <p:cNvSpPr>
            <a:spLocks noGrp="1"/>
          </p:cNvSpPr>
          <p:nvPr>
            <p:ph idx="1"/>
          </p:nvPr>
        </p:nvSpPr>
        <p:spPr>
          <a:xfrm>
            <a:off x="2589212" y="2584580"/>
            <a:ext cx="8915400" cy="3549290"/>
          </a:xfrm>
        </p:spPr>
        <p:txBody>
          <a:bodyPr>
            <a:normAutofit/>
          </a:bodyPr>
          <a:lstStyle/>
          <a:p>
            <a:r>
              <a:rPr lang="en-US" dirty="0"/>
              <a:t>Healthy plants mean that fewer pesticides need to be used to treat problem species. Less chemical application means less impact on adjacent ecosystems.</a:t>
            </a:r>
          </a:p>
          <a:p>
            <a:r>
              <a:rPr lang="en-US" dirty="0"/>
              <a:t>Improved microbiome – specifically for denitrifying bacteria – can lead to fewer nitrates leaching into the waterways. The bacteria return the nitrogen to the atmosphere in the stable N</a:t>
            </a:r>
            <a:r>
              <a:rPr lang="en-US" baseline="-25000" dirty="0"/>
              <a:t>2</a:t>
            </a:r>
            <a:r>
              <a:rPr lang="en-US" dirty="0"/>
              <a:t> form. </a:t>
            </a:r>
          </a:p>
          <a:p>
            <a:r>
              <a:rPr lang="en-US" dirty="0"/>
              <a:t>Improved microbiome can lead to quicker degradation of agrochemicals with less chance of leaching or run-off.</a:t>
            </a:r>
          </a:p>
          <a:p>
            <a:r>
              <a:rPr lang="en-US" dirty="0"/>
              <a:t>Improved microbiome can lead to more carbon capture and less atmospheric CO</a:t>
            </a:r>
            <a:r>
              <a:rPr lang="en-US" baseline="-25000" dirty="0"/>
              <a:t>2.</a:t>
            </a:r>
          </a:p>
        </p:txBody>
      </p:sp>
      <p:pic>
        <p:nvPicPr>
          <p:cNvPr id="3" name="Picture 2">
            <a:extLst>
              <a:ext uri="{FF2B5EF4-FFF2-40B4-BE49-F238E27FC236}">
                <a16:creationId xmlns:a16="http://schemas.microsoft.com/office/drawing/2014/main" id="{A5A3D1ED-CB41-4051-B6CC-7915FC9FC8EF}"/>
              </a:ext>
            </a:extLst>
          </p:cNvPr>
          <p:cNvPicPr>
            <a:picLocks noChangeAspect="1"/>
          </p:cNvPicPr>
          <p:nvPr/>
        </p:nvPicPr>
        <p:blipFill>
          <a:blip r:embed="rId5"/>
          <a:stretch>
            <a:fillRect/>
          </a:stretch>
        </p:blipFill>
        <p:spPr>
          <a:xfrm>
            <a:off x="8456687" y="68577"/>
            <a:ext cx="3674765" cy="2065023"/>
          </a:xfrm>
          <a:prstGeom prst="rect">
            <a:avLst/>
          </a:prstGeom>
        </p:spPr>
      </p:pic>
      <p:sp>
        <p:nvSpPr>
          <p:cNvPr id="7" name="Slide Number Placeholder 6">
            <a:extLst>
              <a:ext uri="{FF2B5EF4-FFF2-40B4-BE49-F238E27FC236}">
                <a16:creationId xmlns:a16="http://schemas.microsoft.com/office/drawing/2014/main" id="{DB179619-7C69-49BB-BEBA-54F756880636}"/>
              </a:ext>
            </a:extLst>
          </p:cNvPr>
          <p:cNvSpPr>
            <a:spLocks noGrp="1"/>
          </p:cNvSpPr>
          <p:nvPr>
            <p:ph type="sldNum" sz="quarter" idx="12"/>
          </p:nvPr>
        </p:nvSpPr>
        <p:spPr/>
        <p:txBody>
          <a:bodyPr/>
          <a:lstStyle/>
          <a:p>
            <a:fld id="{BFED4886-EE87-400E-B18A-B6298C20C33C}" type="slidenum">
              <a:rPr lang="en-US" smtClean="0"/>
              <a:t>9</a:t>
            </a:fld>
            <a:endParaRPr lang="en-US"/>
          </a:p>
        </p:txBody>
      </p:sp>
    </p:spTree>
    <p:extLst>
      <p:ext uri="{BB962C8B-B14F-4D97-AF65-F5344CB8AC3E}">
        <p14:creationId xmlns:p14="http://schemas.microsoft.com/office/powerpoint/2010/main" val="311085956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820</TotalTime>
  <Words>1022</Words>
  <Application>Microsoft Office PowerPoint</Application>
  <PresentationFormat>Widescreen</PresentationFormat>
  <Paragraphs>123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Wisp</vt:lpstr>
      <vt:lpstr>The Future of Soils</vt:lpstr>
      <vt:lpstr>Goals of soil management </vt:lpstr>
      <vt:lpstr>Improve productivity </vt:lpstr>
      <vt:lpstr>Improve productivity </vt:lpstr>
      <vt:lpstr>Sequester more carbon </vt:lpstr>
      <vt:lpstr>Sequester more carbon </vt:lpstr>
      <vt:lpstr>Sequester more carbon </vt:lpstr>
      <vt:lpstr>Sequester more carbon </vt:lpstr>
      <vt:lpstr>Improve connected ecosystems – air and water quality  </vt:lpstr>
      <vt:lpstr>Best Management Practice - cropland  </vt:lpstr>
      <vt:lpstr>Best Management Practice - cropland  </vt:lpstr>
      <vt:lpstr>Best Management Practice - cropland  </vt:lpstr>
      <vt:lpstr>Best Management Practice - cropland  </vt:lpstr>
      <vt:lpstr>Best Management Practice - pasture  </vt:lpstr>
      <vt:lpstr>Best Management Practice - pasture  </vt:lpstr>
      <vt:lpstr>On the horizon…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Are Soils Important?</dc:title>
  <dc:creator>Will Fett</dc:creator>
  <cp:lastModifiedBy>Melissa Anderson</cp:lastModifiedBy>
  <cp:revision>50</cp:revision>
  <dcterms:created xsi:type="dcterms:W3CDTF">2019-09-25T20:42:15Z</dcterms:created>
  <dcterms:modified xsi:type="dcterms:W3CDTF">2019-11-12T19:53:17Z</dcterms:modified>
</cp:coreProperties>
</file>